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862" r:id="rId2"/>
    <p:sldId id="865" r:id="rId3"/>
    <p:sldId id="872" r:id="rId4"/>
    <p:sldId id="866" r:id="rId5"/>
    <p:sldId id="867" r:id="rId6"/>
    <p:sldId id="868" r:id="rId7"/>
    <p:sldId id="869" r:id="rId8"/>
    <p:sldId id="870" r:id="rId9"/>
    <p:sldId id="871" r:id="rId10"/>
    <p:sldId id="873" r:id="rId11"/>
    <p:sldId id="874" r:id="rId12"/>
    <p:sldId id="877" r:id="rId13"/>
    <p:sldId id="875" r:id="rId14"/>
    <p:sldId id="876" r:id="rId15"/>
    <p:sldId id="878" r:id="rId16"/>
    <p:sldId id="879" r:id="rId17"/>
    <p:sldId id="880" r:id="rId18"/>
    <p:sldId id="881" r:id="rId19"/>
    <p:sldId id="882" r:id="rId20"/>
    <p:sldId id="883" r:id="rId21"/>
    <p:sldId id="884" r:id="rId22"/>
    <p:sldId id="885" r:id="rId23"/>
    <p:sldId id="886" r:id="rId24"/>
    <p:sldId id="887" r:id="rId25"/>
    <p:sldId id="888" r:id="rId26"/>
    <p:sldId id="889" r:id="rId27"/>
    <p:sldId id="890" r:id="rId28"/>
    <p:sldId id="891" r:id="rId29"/>
    <p:sldId id="892" r:id="rId30"/>
    <p:sldId id="893" r:id="rId31"/>
    <p:sldId id="894" r:id="rId32"/>
    <p:sldId id="895" r:id="rId33"/>
    <p:sldId id="896" r:id="rId34"/>
    <p:sldId id="897" r:id="rId35"/>
    <p:sldId id="898" r:id="rId36"/>
    <p:sldId id="899" r:id="rId37"/>
    <p:sldId id="900" r:id="rId38"/>
    <p:sldId id="901" r:id="rId39"/>
    <p:sldId id="902" r:id="rId40"/>
    <p:sldId id="903" r:id="rId41"/>
    <p:sldId id="904" r:id="rId42"/>
    <p:sldId id="905" r:id="rId43"/>
    <p:sldId id="906" r:id="rId44"/>
    <p:sldId id="907" r:id="rId45"/>
  </p:sldIdLst>
  <p:sldSz cx="12192000" cy="6858000"/>
  <p:notesSz cx="6797675" cy="9928225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 Qing-Shan" initials="JQ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FFFF99"/>
    <a:srgbClr val="009242"/>
    <a:srgbClr val="0000CC"/>
    <a:srgbClr val="CCFFCC"/>
    <a:srgbClr val="FFFFCC"/>
    <a:srgbClr val="00006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1222" autoAdjust="0"/>
  </p:normalViewPr>
  <p:slideViewPr>
    <p:cSldViewPr>
      <p:cViewPr varScale="1">
        <p:scale>
          <a:sx n="74" d="100"/>
          <a:sy n="74" d="100"/>
        </p:scale>
        <p:origin x="104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insertAsLast</a:t>
            </a:r>
            <a:r>
              <a:rPr lang="en-US" altLang="zh-CN" dirty="0"/>
              <a:t>() </a:t>
            </a:r>
            <a:r>
              <a:rPr lang="zh-CN" altLang="en-US" dirty="0"/>
              <a:t>就是</a:t>
            </a:r>
            <a:r>
              <a:rPr lang="en-US" altLang="zh-CN" dirty="0" err="1"/>
              <a:t>insertAsPred</a:t>
            </a:r>
            <a:r>
              <a:rPr lang="en-US" altLang="zh-CN" dirty="0"/>
              <a:t>(trailer)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4559829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1253" y="3039583"/>
            <a:ext cx="6720747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431370" y="1844337"/>
            <a:ext cx="11137900" cy="1470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 sz="4800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733120" y="3933056"/>
            <a:ext cx="853440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sz="3200" kern="0" dirty="0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37600" y="228600"/>
            <a:ext cx="26416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28600"/>
            <a:ext cx="7721600" cy="5791200"/>
          </a:xfrm>
        </p:spPr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428604"/>
            <a:ext cx="10132483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228600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886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093" y="66328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90651" y="188914"/>
            <a:ext cx="9410700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6"/>
            <a:ext cx="105664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34433" y="1052513"/>
            <a:ext cx="114808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100753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/>
          <p:nvPr/>
        </p:nvSpPr>
        <p:spPr bwMode="auto">
          <a:xfrm>
            <a:off x="1699556" y="1052737"/>
            <a:ext cx="8712968" cy="2272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 第三章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列表</a:t>
            </a:r>
            <a:endParaRPr lang="en-US" altLang="zh-CN" sz="4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2855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07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无序列表插入：思路</a:t>
            </a:r>
            <a:r>
              <a:rPr lang="en-US" altLang="zh-CN" dirty="0"/>
              <a:t>+</a:t>
            </a:r>
            <a:r>
              <a:rPr lang="zh-CN" altLang="en-US" dirty="0"/>
              <a:t>过程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24744"/>
            <a:ext cx="12147139" cy="5616624"/>
          </a:xfrm>
        </p:spPr>
      </p:pic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插入：实现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1037"/>
            <a:ext cx="12192000" cy="5716501"/>
          </a:xfrm>
        </p:spPr>
      </p:pic>
      <p:sp>
        <p:nvSpPr>
          <p:cNvPr id="4" name="文本框 3"/>
          <p:cNvSpPr txBox="1"/>
          <p:nvPr/>
        </p:nvSpPr>
        <p:spPr>
          <a:xfrm>
            <a:off x="8760296" y="342900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+mj-ea"/>
                <a:ea typeface="+mj-ea"/>
              </a:rPr>
              <a:t>微创手术</a:t>
            </a:r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基于复制的构造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33" y="1124744"/>
            <a:ext cx="12113134" cy="5236061"/>
          </a:xfrm>
        </p:spPr>
      </p:pic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删除：思路</a:t>
            </a:r>
            <a:r>
              <a:rPr lang="en-US" altLang="zh-CN" dirty="0"/>
              <a:t>+</a:t>
            </a:r>
            <a:r>
              <a:rPr lang="zh-CN" altLang="en-US" dirty="0"/>
              <a:t>过程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6" y="1340768"/>
            <a:ext cx="12183754" cy="4608512"/>
          </a:xfrm>
        </p:spPr>
      </p:pic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删除：实现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4744"/>
            <a:ext cx="12192000" cy="5591602"/>
          </a:xfrm>
        </p:spPr>
      </p:pic>
      <p:sp>
        <p:nvSpPr>
          <p:cNvPr id="4" name="文本框 3"/>
          <p:cNvSpPr txBox="1"/>
          <p:nvPr/>
        </p:nvSpPr>
        <p:spPr>
          <a:xfrm>
            <a:off x="8760296" y="342900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+mj-ea"/>
                <a:ea typeface="+mj-ea"/>
              </a:rPr>
              <a:t>微创手术</a:t>
            </a:r>
          </a:p>
        </p:txBody>
      </p:sp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clear()</a:t>
            </a:r>
            <a:r>
              <a:rPr lang="en-US" altLang="zh-CN" dirty="0"/>
              <a:t>+</a:t>
            </a:r>
            <a:r>
              <a:rPr lang="zh-CN" altLang="en-US" dirty="0"/>
              <a:t>析构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05714"/>
            <a:ext cx="12160605" cy="5347621"/>
          </a:xfrm>
        </p:spPr>
      </p:pic>
    </p:spTree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无序列表：查找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01728"/>
            <a:ext cx="12148823" cy="5351608"/>
          </a:xfrm>
        </p:spPr>
      </p:pic>
      <p:sp>
        <p:nvSpPr>
          <p:cNvPr id="3" name="文本框 2"/>
          <p:cNvSpPr txBox="1"/>
          <p:nvPr/>
        </p:nvSpPr>
        <p:spPr>
          <a:xfrm>
            <a:off x="9120336" y="3140968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存在多个呢？</a:t>
            </a:r>
            <a:endParaRPr lang="en-US" altLang="zh-CN" sz="32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52032" y="3725743"/>
            <a:ext cx="3039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参数顺序的含义</a:t>
            </a:r>
            <a:endParaRPr lang="en-US" altLang="zh-CN" sz="3200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去重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2265"/>
            <a:ext cx="12150410" cy="5351071"/>
          </a:xfrm>
        </p:spPr>
      </p:pic>
      <p:sp>
        <p:nvSpPr>
          <p:cNvPr id="4" name="文本框 3"/>
          <p:cNvSpPr txBox="1"/>
          <p:nvPr/>
        </p:nvSpPr>
        <p:spPr>
          <a:xfrm>
            <a:off x="9120336" y="2704212"/>
            <a:ext cx="2592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为什么删除</a:t>
            </a:r>
            <a:r>
              <a:rPr lang="en-US" altLang="zh-CN" sz="3200" dirty="0">
                <a:latin typeface="+mj-ea"/>
                <a:ea typeface="+mj-ea"/>
              </a:rPr>
              <a:t>q</a:t>
            </a:r>
            <a:r>
              <a:rPr lang="zh-CN" altLang="en-US" sz="3200" dirty="0">
                <a:latin typeface="+mj-ea"/>
                <a:ea typeface="+mj-ea"/>
              </a:rPr>
              <a:t>，而不是</a:t>
            </a:r>
            <a:r>
              <a:rPr lang="en-US" altLang="zh-CN" sz="3200" dirty="0">
                <a:latin typeface="+mj-ea"/>
                <a:ea typeface="+mj-ea"/>
              </a:rPr>
              <a:t>p?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无序列表：遍历 </a:t>
            </a:r>
            <a:r>
              <a:rPr lang="en-US" altLang="zh-CN" dirty="0">
                <a:latin typeface="Consolas" panose="020B0609020204030204" pitchFamily="49" charset="0"/>
              </a:rPr>
              <a:t>traverse()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3" y="1157100"/>
            <a:ext cx="12148707" cy="5224228"/>
          </a:xfrm>
        </p:spPr>
      </p:pic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有序列表：唯一化 </a:t>
            </a:r>
            <a:r>
              <a:rPr lang="en-US" altLang="zh-CN" dirty="0">
                <a:latin typeface="Consolas" panose="020B0609020204030204" pitchFamily="49" charset="0"/>
              </a:rPr>
              <a:t>uniquify()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4743"/>
            <a:ext cx="12192000" cy="5690985"/>
          </a:xfrm>
        </p:spPr>
      </p:pic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从秩到位置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659"/>
            <a:ext cx="12151598" cy="552070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有序列表：查找 </a:t>
            </a:r>
            <a:r>
              <a:rPr lang="en-US" altLang="zh-CN" dirty="0">
                <a:latin typeface="Consolas" panose="020B0609020204030204" pitchFamily="49" charset="0"/>
              </a:rPr>
              <a:t>search()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45" y="1124744"/>
            <a:ext cx="12072509" cy="5249726"/>
          </a:xfrm>
        </p:spPr>
      </p:pic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</a:t>
            </a:r>
            <a:r>
              <a:rPr lang="en-US" altLang="zh-CN" dirty="0"/>
              <a:t>+</a:t>
            </a:r>
            <a:r>
              <a:rPr lang="zh-CN" altLang="en-US" dirty="0"/>
              <a:t>拓展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9" y="1124744"/>
            <a:ext cx="12077576" cy="5666928"/>
          </a:xfrm>
        </p:spPr>
      </p:pic>
    </p:spTree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列表选择排序：起泡排序之温故知新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08" y="1124744"/>
            <a:ext cx="12086984" cy="5472608"/>
          </a:xfrm>
        </p:spPr>
      </p:pic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117" y="1196975"/>
            <a:ext cx="10480942" cy="4968875"/>
          </a:xfrm>
        </p:spPr>
      </p:pic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平移法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209001"/>
            <a:ext cx="10566400" cy="4944822"/>
          </a:xfrm>
        </p:spPr>
      </p:pic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</a:rPr>
              <a:t>selectionSort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249131"/>
            <a:ext cx="10566400" cy="4864562"/>
          </a:xfrm>
        </p:spPr>
      </p:pic>
      <p:sp>
        <p:nvSpPr>
          <p:cNvPr id="4" name="文本框 3"/>
          <p:cNvSpPr txBox="1"/>
          <p:nvPr/>
        </p:nvSpPr>
        <p:spPr>
          <a:xfrm>
            <a:off x="7032104" y="2132856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界桩</a:t>
            </a:r>
            <a:endParaRPr lang="en-US" altLang="zh-CN" sz="32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47242" y="6206897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几点推敲</a:t>
            </a:r>
            <a:endParaRPr lang="en-US" altLang="zh-CN" sz="3200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</a:rPr>
              <a:t>selectMax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524" y="1196975"/>
            <a:ext cx="10480127" cy="4968875"/>
          </a:xfrm>
        </p:spPr>
      </p:pic>
      <p:sp>
        <p:nvSpPr>
          <p:cNvPr id="4" name="文本框 3"/>
          <p:cNvSpPr txBox="1"/>
          <p:nvPr/>
        </p:nvSpPr>
        <p:spPr>
          <a:xfrm>
            <a:off x="9120336" y="3861048"/>
            <a:ext cx="2592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  <a:ea typeface="+mj-ea"/>
              </a:rPr>
              <a:t>Painter’s algorithm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94609" y="3109213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  <a:ea typeface="+mj-ea"/>
              </a:rPr>
              <a:t>Not less than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200" y="1196975"/>
            <a:ext cx="10384776" cy="4968875"/>
          </a:xfrm>
        </p:spPr>
      </p:pic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910" y="1196975"/>
            <a:ext cx="10443355" cy="4968875"/>
          </a:xfrm>
        </p:spPr>
      </p:pic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列表：循环节 </a:t>
            </a:r>
            <a:r>
              <a:rPr lang="en-US" altLang="zh-CN" dirty="0"/>
              <a:t>Cycle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231686"/>
            <a:ext cx="10566400" cy="4899453"/>
          </a:xfrm>
        </p:spPr>
      </p:pic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循秩访问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24744"/>
            <a:ext cx="12148413" cy="5472608"/>
          </a:xfrm>
        </p:spPr>
      </p:pic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98" y="1196975"/>
            <a:ext cx="9799980" cy="4968875"/>
          </a:xfrm>
        </p:spPr>
      </p:pic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单调性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369" y="1196975"/>
            <a:ext cx="8904438" cy="4968875"/>
          </a:xfrm>
        </p:spPr>
      </p:pic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无效的交换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402" y="1196975"/>
            <a:ext cx="8846372" cy="4968875"/>
          </a:xfrm>
        </p:spPr>
      </p:pic>
    </p:spTree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列表插入排序：减而治之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282645"/>
            <a:ext cx="10566400" cy="4797534"/>
          </a:xfrm>
        </p:spPr>
      </p:pic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359310"/>
            <a:ext cx="10566400" cy="4644204"/>
          </a:xfrm>
        </p:spPr>
      </p:pic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308166"/>
            <a:ext cx="10566400" cy="4746493"/>
          </a:xfrm>
        </p:spPr>
      </p:pic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632" y="1196975"/>
            <a:ext cx="10315912" cy="4968875"/>
          </a:xfrm>
        </p:spPr>
      </p:pic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平均性能：后向分析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335213"/>
            <a:ext cx="10566400" cy="4692399"/>
          </a:xfrm>
        </p:spPr>
      </p:pic>
    </p:spTree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列表：归并排序 主算法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266235"/>
            <a:ext cx="10566400" cy="4830354"/>
          </a:xfrm>
        </p:spPr>
      </p:pic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二路归并：算法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498953"/>
            <a:ext cx="10566400" cy="4364919"/>
          </a:xfrm>
        </p:spPr>
      </p:pic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从秩到位置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5" y="1114746"/>
            <a:ext cx="12114627" cy="548260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二路归并：实现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393508"/>
            <a:ext cx="10566400" cy="4575808"/>
          </a:xfrm>
        </p:spPr>
      </p:pic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列表逆序对 </a:t>
            </a:r>
            <a:r>
              <a:rPr lang="en-US" altLang="zh-CN" dirty="0"/>
              <a:t>Inversion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856" y="1196975"/>
            <a:ext cx="9443463" cy="4968875"/>
          </a:xfrm>
        </p:spPr>
      </p:pic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Bubblesort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961" y="1196975"/>
            <a:ext cx="10125254" cy="4968875"/>
          </a:xfrm>
        </p:spPr>
      </p:pic>
    </p:spTree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Insertionsort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426084"/>
            <a:ext cx="10566400" cy="4510656"/>
          </a:xfrm>
        </p:spPr>
      </p:pic>
    </p:spTree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330474"/>
            <a:ext cx="10566400" cy="4701877"/>
          </a:xfrm>
        </p:spPr>
      </p:pic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接口与实现：列表节点</a:t>
            </a:r>
            <a:r>
              <a:rPr lang="en-US" altLang="zh-CN" dirty="0"/>
              <a:t>ADT</a:t>
            </a:r>
            <a:r>
              <a:rPr lang="zh-CN" altLang="en-US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" y="1124744"/>
            <a:ext cx="12183834" cy="563151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列表节点：模板类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88" y="1142530"/>
            <a:ext cx="11712624" cy="5715470"/>
          </a:xfrm>
        </p:spPr>
      </p:pic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列表：</a:t>
            </a:r>
            <a:r>
              <a:rPr lang="en-US" altLang="zh-CN" dirty="0"/>
              <a:t>ADT</a:t>
            </a:r>
            <a:r>
              <a:rPr lang="zh-CN" altLang="en-US" dirty="0"/>
              <a:t>接口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07" y="836712"/>
            <a:ext cx="12082385" cy="6021288"/>
          </a:xfrm>
        </p:spPr>
      </p:pic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列表：</a:t>
            </a:r>
            <a:r>
              <a:rPr lang="en-US" altLang="zh-CN" dirty="0"/>
              <a:t>List</a:t>
            </a:r>
            <a:r>
              <a:rPr lang="zh-CN" altLang="en-US" dirty="0"/>
              <a:t>模板类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4744"/>
            <a:ext cx="12139066" cy="5472608"/>
          </a:xfrm>
        </p:spPr>
      </p:pic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7" y="1124744"/>
            <a:ext cx="12141154" cy="5472608"/>
          </a:xfrm>
        </p:spPr>
      </p:pic>
    </p:spTree>
  </p:cSld>
  <p:clrMapOvr>
    <a:masterClrMapping/>
  </p:clrMapOvr>
  <p:transition>
    <p:zo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1NzQzMGVmMjMyNzM1MmNmOTI5YzA1ZmVkN2I0M2UifQ==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anose="02010609060101010101" pitchFamily="2" charset="-122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0</TotalTime>
  <Words>213</Words>
  <Application>Microsoft Office PowerPoint</Application>
  <PresentationFormat>宽屏</PresentationFormat>
  <Paragraphs>61</Paragraphs>
  <Slides>44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黑体</vt:lpstr>
      <vt:lpstr>隶书</vt:lpstr>
      <vt:lpstr>微软雅黑</vt:lpstr>
      <vt:lpstr>Arial</vt:lpstr>
      <vt:lpstr>Arial Black</vt:lpstr>
      <vt:lpstr>Calibri</vt:lpstr>
      <vt:lpstr>Consolas</vt:lpstr>
      <vt:lpstr>Courier New</vt:lpstr>
      <vt:lpstr>Tahoma</vt:lpstr>
      <vt:lpstr>Times New Roman</vt:lpstr>
      <vt:lpstr>Wingdings</vt:lpstr>
      <vt:lpstr>Tsinghua</vt:lpstr>
      <vt:lpstr>PowerPoint 演示文稿</vt:lpstr>
      <vt:lpstr>从秩到位置</vt:lpstr>
      <vt:lpstr>循秩访问</vt:lpstr>
      <vt:lpstr>从秩到位置</vt:lpstr>
      <vt:lpstr>接口与实现：列表节点ADT接口</vt:lpstr>
      <vt:lpstr>列表节点：模板类</vt:lpstr>
      <vt:lpstr>列表：ADT接口</vt:lpstr>
      <vt:lpstr>列表：List模板类</vt:lpstr>
      <vt:lpstr>构造</vt:lpstr>
      <vt:lpstr>无序列表插入：思路+过程</vt:lpstr>
      <vt:lpstr>插入：实现</vt:lpstr>
      <vt:lpstr>基于复制的构造</vt:lpstr>
      <vt:lpstr>删除：思路+过程</vt:lpstr>
      <vt:lpstr>删除：实现</vt:lpstr>
      <vt:lpstr>clear()+析构</vt:lpstr>
      <vt:lpstr>无序列表：查找</vt:lpstr>
      <vt:lpstr>去重</vt:lpstr>
      <vt:lpstr>无序列表：遍历 traverse()</vt:lpstr>
      <vt:lpstr>有序列表：唯一化 uniquify()</vt:lpstr>
      <vt:lpstr>有序列表：查找 search()</vt:lpstr>
      <vt:lpstr>性能+拓展</vt:lpstr>
      <vt:lpstr>列表选择排序：起泡排序之温故知新</vt:lpstr>
      <vt:lpstr>交换法</vt:lpstr>
      <vt:lpstr>平移法</vt:lpstr>
      <vt:lpstr>selectionSort()</vt:lpstr>
      <vt:lpstr>selectMax()</vt:lpstr>
      <vt:lpstr>稳定性</vt:lpstr>
      <vt:lpstr>性能分析</vt:lpstr>
      <vt:lpstr>列表：循环节 Cycle</vt:lpstr>
      <vt:lpstr>实例</vt:lpstr>
      <vt:lpstr>单调性</vt:lpstr>
      <vt:lpstr>无效的交换</vt:lpstr>
      <vt:lpstr>列表插入排序：减而治之</vt:lpstr>
      <vt:lpstr>实例</vt:lpstr>
      <vt:lpstr>实现</vt:lpstr>
      <vt:lpstr>性能分析</vt:lpstr>
      <vt:lpstr>平均性能：后向分析</vt:lpstr>
      <vt:lpstr>列表：归并排序 主算法</vt:lpstr>
      <vt:lpstr>二路归并：算法</vt:lpstr>
      <vt:lpstr>二路归并：实现</vt:lpstr>
      <vt:lpstr>列表逆序对 Inversion</vt:lpstr>
      <vt:lpstr>Bubblesort</vt:lpstr>
      <vt:lpstr>Insertionsort</vt:lpstr>
      <vt:lpstr>计数</vt:lpstr>
    </vt:vector>
  </TitlesOfParts>
  <Company>江苏大丰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江 锐城</cp:lastModifiedBy>
  <cp:revision>1446</cp:revision>
  <dcterms:created xsi:type="dcterms:W3CDTF">2011-01-31T10:16:00Z</dcterms:created>
  <dcterms:modified xsi:type="dcterms:W3CDTF">2022-10-14T13:19:24Z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DDD04D207DAB4701B58B5AE4536EE556</vt:lpwstr>
  </property>
  <property fmtid="{D5CDD505-2E9C-101B-9397-08002B2CF9AE}" pid="3" name="KSOProductBuildVer">
    <vt:lpwstr>2052-11.1.0.11544</vt:lpwstr>
  </property>
</Properties>
</file>